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059" r:id="rId1"/>
  </p:sldMasterIdLst>
  <p:notesMasterIdLst>
    <p:notesMasterId r:id="rId23"/>
  </p:notesMasterIdLst>
  <p:sldIdLst>
    <p:sldId id="325" r:id="rId2"/>
    <p:sldId id="258" r:id="rId3"/>
    <p:sldId id="340" r:id="rId4"/>
    <p:sldId id="261" r:id="rId5"/>
    <p:sldId id="326" r:id="rId6"/>
    <p:sldId id="270" r:id="rId7"/>
    <p:sldId id="262" r:id="rId8"/>
    <p:sldId id="263" r:id="rId9"/>
    <p:sldId id="264" r:id="rId10"/>
    <p:sldId id="328" r:id="rId11"/>
    <p:sldId id="272" r:id="rId12"/>
    <p:sldId id="327" r:id="rId13"/>
    <p:sldId id="266" r:id="rId14"/>
    <p:sldId id="281" r:id="rId15"/>
    <p:sldId id="267" r:id="rId16"/>
    <p:sldId id="268" r:id="rId17"/>
    <p:sldId id="269" r:id="rId18"/>
    <p:sldId id="271" r:id="rId19"/>
    <p:sldId id="280" r:id="rId20"/>
    <p:sldId id="342" r:id="rId21"/>
    <p:sldId id="343" r:id="rId22"/>
  </p:sldIdLst>
  <p:sldSz cx="12192000" cy="6858000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4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34E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54" autoAdjust="0"/>
    <p:restoredTop sz="82737" autoAdjust="0"/>
  </p:normalViewPr>
  <p:slideViewPr>
    <p:cSldViewPr>
      <p:cViewPr varScale="1">
        <p:scale>
          <a:sx n="70" d="100"/>
          <a:sy n="70" d="100"/>
        </p:scale>
        <p:origin x="948" y="31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93915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34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1"/>
          <p:cNvSpPr>
            <a:spLocks noChangeArrowheads="1"/>
          </p:cNvSpPr>
          <p:nvPr/>
        </p:nvSpPr>
        <p:spPr bwMode="auto">
          <a:xfrm>
            <a:off x="0" y="0"/>
            <a:ext cx="6858000" cy="93138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483" name="AutoShape 2"/>
          <p:cNvSpPr>
            <a:spLocks noChangeArrowheads="1"/>
          </p:cNvSpPr>
          <p:nvPr/>
        </p:nvSpPr>
        <p:spPr bwMode="auto">
          <a:xfrm>
            <a:off x="0" y="0"/>
            <a:ext cx="6858000" cy="93138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65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84614" y="1"/>
            <a:ext cx="2968625" cy="462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r>
              <a:rPr lang="en-US" altLang="en-US"/>
              <a:t>08/19/14</a:t>
            </a:r>
          </a:p>
        </p:txBody>
      </p:sp>
      <p:sp>
        <p:nvSpPr>
          <p:cNvPr id="20486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27025" y="698500"/>
            <a:ext cx="6200775" cy="3489325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685801" y="4424086"/>
            <a:ext cx="5483225" cy="4188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20488" name="Text Box 7"/>
          <p:cNvSpPr txBox="1">
            <a:spLocks noChangeArrowheads="1"/>
          </p:cNvSpPr>
          <p:nvPr/>
        </p:nvSpPr>
        <p:spPr bwMode="auto">
          <a:xfrm>
            <a:off x="0" y="8846553"/>
            <a:ext cx="2971800" cy="465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3884614" y="8846554"/>
            <a:ext cx="2968625" cy="462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F080213E-C861-464B-9178-0A6F7BEB33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224159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65517"/>
            <a:ext cx="9144000" cy="2277837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43770"/>
            <a:ext cx="9144000" cy="1426299"/>
          </a:xfrm>
        </p:spPr>
        <p:txBody>
          <a:bodyPr>
            <a:normAutofit/>
          </a:bodyPr>
          <a:lstStyle>
            <a:lvl1pPr marL="0" indent="0" algn="ctr">
              <a:buNone/>
              <a:defRPr sz="4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10882993" y="6618289"/>
            <a:ext cx="938893" cy="239711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7B99078C-D1DB-4DC8-9AE4-7496F95040C7}" type="datetimeFigureOut">
              <a:rPr lang="en-US" smtClean="0"/>
              <a:pPr>
                <a:defRPr/>
              </a:pPr>
              <a:t>6/25/2019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821886" y="6618289"/>
            <a:ext cx="370114" cy="23971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74268F8A-9448-4D05-A195-72368EC72B0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9518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931" y="1445624"/>
            <a:ext cx="10972800" cy="4731340"/>
          </a:xfrm>
        </p:spPr>
        <p:txBody>
          <a:bodyPr/>
          <a:lstStyle>
            <a:lvl1pPr>
              <a:defRPr sz="3200"/>
            </a:lvl1pPr>
            <a:lvl2pPr>
              <a:defRPr sz="30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10882993" y="6618289"/>
            <a:ext cx="938893" cy="239711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7B99078C-D1DB-4DC8-9AE4-7496F95040C7}" type="datetimeFigureOut">
              <a:rPr lang="en-US" smtClean="0"/>
              <a:pPr>
                <a:defRPr/>
              </a:pPr>
              <a:t>6/25/2019</a:t>
            </a:fld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821886" y="6618289"/>
            <a:ext cx="370114" cy="23971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74268F8A-9448-4D05-A195-72368EC72B0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18931" y="365125"/>
            <a:ext cx="10972800" cy="9411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069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Split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553" y="1445624"/>
            <a:ext cx="5347064" cy="4731340"/>
          </a:xfrm>
        </p:spPr>
        <p:txBody>
          <a:bodyPr/>
          <a:lstStyle>
            <a:lvl1pPr>
              <a:defRPr sz="3200"/>
            </a:lvl1pPr>
            <a:lvl2pPr>
              <a:defRPr sz="30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19553" y="365125"/>
            <a:ext cx="10955383" cy="9411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6252754" y="1445624"/>
            <a:ext cx="5303520" cy="4731340"/>
          </a:xfrm>
        </p:spPr>
        <p:txBody>
          <a:bodyPr/>
          <a:lstStyle>
            <a:lvl1pPr>
              <a:defRPr sz="3200"/>
            </a:lvl1pPr>
            <a:lvl2pPr>
              <a:defRPr sz="30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10882993" y="6618289"/>
            <a:ext cx="938893" cy="239711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7B99078C-D1DB-4DC8-9AE4-7496F95040C7}" type="datetimeFigureOut">
              <a:rPr lang="en-US" smtClean="0"/>
              <a:pPr>
                <a:defRPr/>
              </a:pPr>
              <a:t>6/25/2019</a:t>
            </a:fld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821886" y="6618289"/>
            <a:ext cx="370114" cy="23971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74268F8A-9448-4D05-A195-72368EC72B0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156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Me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553" y="1445624"/>
            <a:ext cx="5347064" cy="4731340"/>
          </a:xfrm>
        </p:spPr>
        <p:txBody>
          <a:bodyPr/>
          <a:lstStyle>
            <a:lvl1pPr>
              <a:defRPr sz="3200"/>
            </a:lvl1pPr>
            <a:lvl2pPr>
              <a:defRPr sz="30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19553" y="365125"/>
            <a:ext cx="10955383" cy="9411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6252754" y="1445624"/>
            <a:ext cx="5303520" cy="4731340"/>
          </a:xfrm>
        </p:spPr>
        <p:txBody>
          <a:bodyPr/>
          <a:lstStyle>
            <a:lvl1pPr marL="0" indent="0">
              <a:buNone/>
              <a:defRPr sz="3200"/>
            </a:lvl1pPr>
            <a:lvl2pPr>
              <a:defRPr sz="30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10882993" y="6618289"/>
            <a:ext cx="938893" cy="239711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7B99078C-D1DB-4DC8-9AE4-7496F95040C7}" type="datetimeFigureOut">
              <a:rPr lang="en-US" smtClean="0"/>
              <a:pPr>
                <a:defRPr/>
              </a:pPr>
              <a:t>6/25/2019</a:t>
            </a:fld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821886" y="6618289"/>
            <a:ext cx="370114" cy="23971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74268F8A-9448-4D05-A195-72368EC72B0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7561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99078C-D1DB-4DC8-9AE4-7496F95040C7}" type="datetimeFigureOut">
              <a:rPr lang="en-US" smtClean="0"/>
              <a:pPr>
                <a:defRPr/>
              </a:pPr>
              <a:t>6/25/2019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4268F8A-9448-4D05-A195-72368EC72B0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18931" y="365125"/>
            <a:ext cx="10972800" cy="9411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869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10882993" y="6618289"/>
            <a:ext cx="938893" cy="239711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7B99078C-D1DB-4DC8-9AE4-7496F95040C7}" type="datetimeFigureOut">
              <a:rPr lang="en-US" smtClean="0"/>
              <a:pPr>
                <a:defRPr/>
              </a:pPr>
              <a:t>6/25/2019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821886" y="6618289"/>
            <a:ext cx="370114" cy="23971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74268F8A-9448-4D05-A195-72368EC72B0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665517"/>
            <a:ext cx="9144000" cy="2277837"/>
          </a:xfrm>
        </p:spPr>
        <p:txBody>
          <a:bodyPr anchor="b"/>
          <a:lstStyle>
            <a:lvl1pPr algn="ctr">
              <a:defRPr sz="6000" b="1" baseline="0"/>
            </a:lvl1pPr>
          </a:lstStyle>
          <a:p>
            <a:r>
              <a:rPr lang="en-US" dirty="0"/>
              <a:t>Thank you!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043770"/>
            <a:ext cx="9144000" cy="1426299"/>
          </a:xfrm>
        </p:spPr>
        <p:txBody>
          <a:bodyPr>
            <a:normAutofit/>
          </a:bodyPr>
          <a:lstStyle>
            <a:lvl1pPr marL="0" indent="0" algn="ctr">
              <a:buNone/>
              <a:defRPr sz="4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404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7063" y="459198"/>
            <a:ext cx="10943566" cy="8595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063" y="1371600"/>
            <a:ext cx="10943566" cy="4805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10882993" y="6618289"/>
            <a:ext cx="938893" cy="239711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7B99078C-D1DB-4DC8-9AE4-7496F95040C7}" type="datetimeFigureOut">
              <a:rPr lang="en-US" smtClean="0"/>
              <a:pPr>
                <a:defRPr/>
              </a:pPr>
              <a:t>6/25/2019</a:t>
            </a:fld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821886" y="6618289"/>
            <a:ext cx="370114" cy="239711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74268F8A-9448-4D05-A195-72368EC72B0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4464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ifab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667000"/>
            <a:ext cx="9144000" cy="1905000"/>
          </a:xfrm>
        </p:spPr>
        <p:txBody>
          <a:bodyPr>
            <a:normAutofit fontScale="90000"/>
          </a:bodyPr>
          <a:lstStyle/>
          <a:p>
            <a:r>
              <a:rPr lang="en-US" dirty="0"/>
              <a:t>Selected Law Changes 2019-20</a:t>
            </a:r>
            <a:br>
              <a:rPr lang="en-US" dirty="0"/>
            </a:br>
            <a:r>
              <a:rPr lang="en-US" sz="5300" dirty="0"/>
              <a:t>(relevant to AYSO)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82092-8E18-4C5D-8171-FBBB1DC40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“Greater clarity is needed for handball, especially on those occasions when ‘non-deliberate’ handball is an offence.”</a:t>
            </a:r>
          </a:p>
          <a:p>
            <a:r>
              <a:rPr lang="en-US" dirty="0"/>
              <a:t>Did they succeed? You decide!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092F32-A090-4672-9EA7-4212BA558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“Handball offence”</a:t>
            </a:r>
          </a:p>
        </p:txBody>
      </p:sp>
    </p:spTree>
    <p:extLst>
      <p:ext uri="{BB962C8B-B14F-4D97-AF65-F5344CB8AC3E}">
        <p14:creationId xmlns:p14="http://schemas.microsoft.com/office/powerpoint/2010/main" val="2528325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7FF9B9-DEBD-46F0-9E7A-599F14CC5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5400"/>
            <a:ext cx="10515600" cy="4648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It is an offence </a:t>
            </a:r>
            <a:r>
              <a:rPr lang="en-US"/>
              <a:t>(DFK/PK) </a:t>
            </a:r>
            <a:r>
              <a:rPr lang="en-US" dirty="0"/>
              <a:t>if a player: </a:t>
            </a:r>
          </a:p>
          <a:p>
            <a:pPr lvl="1"/>
            <a:r>
              <a:rPr lang="en-US" dirty="0"/>
              <a:t>Deliberately touches the ball with their hand/arm</a:t>
            </a:r>
          </a:p>
          <a:p>
            <a:pPr lvl="1"/>
            <a:r>
              <a:rPr lang="en-US" dirty="0"/>
              <a:t>Gains possession/control of the ball after it has touched their hand/arm and then</a:t>
            </a:r>
          </a:p>
          <a:p>
            <a:pPr lvl="2"/>
            <a:r>
              <a:rPr lang="en-US" dirty="0"/>
              <a:t>Scores in opponents’ goal</a:t>
            </a:r>
          </a:p>
          <a:p>
            <a:pPr lvl="2"/>
            <a:r>
              <a:rPr lang="en-US" dirty="0"/>
              <a:t>Creates a goal-scoring opportunity</a:t>
            </a:r>
          </a:p>
          <a:p>
            <a:pPr lvl="1"/>
            <a:r>
              <a:rPr lang="en-US" dirty="0"/>
              <a:t>Scores in the opponents’ goal directly from their hand/arm, even if accidental, including by the goalkeeper</a:t>
            </a:r>
          </a:p>
          <a:p>
            <a:r>
              <a:rPr lang="en-US" dirty="0"/>
              <a:t>EXCEPTION: Restart if goalkeeper throws the ball directly into the opponents’ goal: Goal kick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00B96E-A697-4B8E-88EA-9DFB0F352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Handling the ball (“Handball offence”)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841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044F1-AA9E-46DC-80DF-B7D92E231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player touches the ball with their hand/arm when:</a:t>
            </a:r>
          </a:p>
          <a:p>
            <a:pPr lvl="1"/>
            <a:r>
              <a:rPr lang="en-US" dirty="0"/>
              <a:t>The hand/arm has made their body unnaturally bigger</a:t>
            </a:r>
          </a:p>
          <a:p>
            <a:pPr lvl="1"/>
            <a:r>
              <a:rPr lang="en-US" dirty="0"/>
              <a:t>The hand/arm is above/beyond their shoulder level (unless the player deliberately plays the ball which then touches their hand/arm)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FA05D-19C1-4CE6-925A-AF66F3682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“Usually” is a “Handball Offence” when:</a:t>
            </a:r>
          </a:p>
        </p:txBody>
      </p:sp>
    </p:spTree>
    <p:extLst>
      <p:ext uri="{BB962C8B-B14F-4D97-AF65-F5344CB8AC3E}">
        <p14:creationId xmlns:p14="http://schemas.microsoft.com/office/powerpoint/2010/main" val="12239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82B8E-BF0D-4D87-B1A9-802C2D1597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ball touches a player’s hand/arm directly from their own head, body, or foot or</a:t>
            </a:r>
          </a:p>
          <a:p>
            <a:r>
              <a:rPr lang="en-US" dirty="0"/>
              <a:t>The head, body, or foot of another player who is close</a:t>
            </a:r>
          </a:p>
          <a:p>
            <a:r>
              <a:rPr lang="en-US" dirty="0"/>
              <a:t>The ball touches a player’s hand/arm which is close to their body and has </a:t>
            </a:r>
            <a:r>
              <a:rPr lang="en-US" b="1" u="sng" dirty="0"/>
              <a:t>not</a:t>
            </a:r>
            <a:r>
              <a:rPr lang="en-US" dirty="0"/>
              <a:t> made their body unnaturally bigger </a:t>
            </a:r>
          </a:p>
          <a:p>
            <a:r>
              <a:rPr lang="en-US" dirty="0"/>
              <a:t>If a player is falling and the ball touches their hand/arm when it is between their body and the ground to support the body, but not extended laterally or vertically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8295C6-2D6A-4482-A568-B880BF94C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NOT “Usually” a “Handball Offence” when: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992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82B8E-BF0D-4D87-B1A9-802C2D1597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the goalkeeper attempts to ‘clear’ (release into play) a throw-in or deliberate kick from a team-mate but the ‘clearance’ fails, the goalkeeper then can handle the ball</a:t>
            </a:r>
          </a:p>
          <a:p>
            <a:r>
              <a:rPr lang="en-US" dirty="0"/>
              <a:t>Clarifies no disciplinary action for a goalkeeper handling the ball within their own penalty area when not permitted to do so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8295C6-2D6A-4482-A568-B880BF94C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the ball (Goalkeeper offences)</a:t>
            </a:r>
          </a:p>
        </p:txBody>
      </p:sp>
    </p:spTree>
    <p:extLst>
      <p:ext uri="{BB962C8B-B14F-4D97-AF65-F5344CB8AC3E}">
        <p14:creationId xmlns:p14="http://schemas.microsoft.com/office/powerpoint/2010/main" val="2725307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8ED3A-1824-4C94-B1DF-8A54777321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three (or more) defenders form a wall for the taking of a free kick</a:t>
            </a:r>
          </a:p>
          <a:p>
            <a:r>
              <a:rPr lang="en-US" dirty="0"/>
              <a:t>THEN all attackers must be at least 1 yd from the wall until the ball is in play</a:t>
            </a:r>
          </a:p>
          <a:p>
            <a:r>
              <a:rPr lang="en-US" dirty="0"/>
              <a:t>RESTART FOR OFFENCE: Indirect free kick for the defenders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581ABE-A19F-403E-980E-FE4E94BA0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 attackers in the wall</a:t>
            </a:r>
          </a:p>
        </p:txBody>
      </p:sp>
    </p:spTree>
    <p:extLst>
      <p:ext uri="{BB962C8B-B14F-4D97-AF65-F5344CB8AC3E}">
        <p14:creationId xmlns:p14="http://schemas.microsoft.com/office/powerpoint/2010/main" val="608013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6A627E-5C1A-47EE-8781-FAD784BFF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Goalkeeper must keep ONE FOOT on or above the line until the ball is kicked</a:t>
            </a:r>
          </a:p>
          <a:p>
            <a:r>
              <a:rPr lang="en-US" dirty="0"/>
              <a:t>PK taker, if assessed quickly for injury, does not have to leave &amp; can take the kick</a:t>
            </a:r>
          </a:p>
          <a:p>
            <a:r>
              <a:rPr lang="en-US" dirty="0"/>
              <a:t>Goalkeeper may not be touching goalposts/crossbar/nets</a:t>
            </a:r>
          </a:p>
          <a:p>
            <a:r>
              <a:rPr lang="en-US" dirty="0"/>
              <a:t>Goalposts/crossbar/nets may not be moving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85D197-C177-4C98-9D3F-A87C49A04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Penalty kick modifications</a:t>
            </a:r>
          </a:p>
        </p:txBody>
      </p:sp>
    </p:spTree>
    <p:extLst>
      <p:ext uri="{BB962C8B-B14F-4D97-AF65-F5344CB8AC3E}">
        <p14:creationId xmlns:p14="http://schemas.microsoft.com/office/powerpoint/2010/main" val="384662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47B06-3C72-4CE0-BA25-89591C7750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Ball is in play when kicked and clearly moves</a:t>
            </a:r>
          </a:p>
          <a:p>
            <a:r>
              <a:rPr lang="en-US" dirty="0"/>
              <a:t>Does NOT have to clear the penalty area</a:t>
            </a:r>
          </a:p>
          <a:p>
            <a:r>
              <a:rPr lang="en-US" dirty="0"/>
              <a:t>Opponents STILL MUST be outside the penalty area when the kick is taken</a:t>
            </a:r>
          </a:p>
          <a:p>
            <a:r>
              <a:rPr lang="en-US" dirty="0"/>
              <a:t>B10U WITH BUILD-OUT LINE: On a goal kick, opponents may cross BOL when ball is kicked and clearly </a:t>
            </a:r>
            <a:r>
              <a:rPr lang="en-US"/>
              <a:t>moves (AYSO NR&amp;R)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03B497-B3E5-4AB0-A8DE-BA930CB4C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kick &amp; defensive free kick</a:t>
            </a:r>
          </a:p>
        </p:txBody>
      </p:sp>
    </p:spTree>
    <p:extLst>
      <p:ext uri="{BB962C8B-B14F-4D97-AF65-F5344CB8AC3E}">
        <p14:creationId xmlns:p14="http://schemas.microsoft.com/office/powerpoint/2010/main" val="3699621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4AA8C-C724-4F61-8B5A-F879C7A08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Referee can allow quick free kick after YC/RC offense IF attacking team has a clear goal-scoring opportunity AND the referee has not started the disciplinary sanction procedure</a:t>
            </a:r>
          </a:p>
          <a:p>
            <a:r>
              <a:rPr lang="en-US" dirty="0"/>
              <a:t>The sanction (card) is administered at the next stoppage</a:t>
            </a:r>
          </a:p>
          <a:p>
            <a:r>
              <a:rPr lang="en-US" dirty="0"/>
              <a:t>YC (caution) and not RC (sendoff) if this is a DOGSO situation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A08561-C06E-4B4C-9E76-4B6B1859C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free kick</a:t>
            </a:r>
          </a:p>
        </p:txBody>
      </p:sp>
    </p:spTree>
    <p:extLst>
      <p:ext uri="{BB962C8B-B14F-4D97-AF65-F5344CB8AC3E}">
        <p14:creationId xmlns:p14="http://schemas.microsoft.com/office/powerpoint/2010/main" val="3798564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4AA8C-C724-4F61-8B5A-F879C7A08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All opponents must stand at least 2m (2 yds) from the point at which on the touchline where the throw-in is to be (should have been) taken.</a:t>
            </a:r>
          </a:p>
          <a:p>
            <a:r>
              <a:rPr lang="en-US" dirty="0"/>
              <a:t>Substituted player </a:t>
            </a:r>
            <a:r>
              <a:rPr lang="en-US" b="1" u="sng" dirty="0"/>
              <a:t>must</a:t>
            </a:r>
            <a:r>
              <a:rPr lang="en-US" dirty="0"/>
              <a:t> leave from the nearest point on the boundary line, unless directed by referee.</a:t>
            </a:r>
          </a:p>
          <a:p>
            <a:r>
              <a:rPr lang="en-US" dirty="0"/>
              <a:t>Still a caution for “illegal” celebration after a goal even if the goal is disallowed</a:t>
            </a:r>
          </a:p>
          <a:p>
            <a:r>
              <a:rPr lang="en-US" dirty="0"/>
              <a:t>Difference between “cooling” breaks (90 sec-3 min) and “drinks” breaks (max 1 min)</a:t>
            </a:r>
          </a:p>
          <a:p>
            <a:r>
              <a:rPr lang="en-US" dirty="0"/>
              <a:t>Multicolored or patterned undershirts allowed if they match the sleeve of the main shirt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A08561-C06E-4B4C-9E76-4B6B1859C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changes</a:t>
            </a:r>
          </a:p>
        </p:txBody>
      </p:sp>
    </p:spTree>
    <p:extLst>
      <p:ext uri="{BB962C8B-B14F-4D97-AF65-F5344CB8AC3E}">
        <p14:creationId xmlns:p14="http://schemas.microsoft.com/office/powerpoint/2010/main" val="3081957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0E4D2-17DE-4BE1-8FCD-5EC6114663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24000"/>
            <a:ext cx="10515600" cy="44862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Terminology changes – e.g.:</a:t>
            </a:r>
          </a:p>
          <a:p>
            <a:pPr lvl="1"/>
            <a:r>
              <a:rPr lang="en-US" dirty="0"/>
              <a:t>“Offences” instead of fouls</a:t>
            </a:r>
          </a:p>
          <a:p>
            <a:pPr lvl="1"/>
            <a:r>
              <a:rPr lang="en-US" dirty="0"/>
              <a:t>“Handball offence” embraced!</a:t>
            </a:r>
          </a:p>
          <a:p>
            <a:r>
              <a:rPr lang="en-US" dirty="0"/>
              <a:t>Many changes in details &amp; clarification – e.g.:</a:t>
            </a:r>
          </a:p>
          <a:p>
            <a:pPr lvl="1"/>
            <a:r>
              <a:rPr lang="en-US" altLang="en-US" dirty="0"/>
              <a:t>Player taking the kick-off can be in the opponents’ half of the field</a:t>
            </a:r>
          </a:p>
          <a:p>
            <a:pPr lvl="1"/>
            <a:r>
              <a:rPr lang="en-US" dirty="0"/>
              <a:t>Distinguish impeding with or without contact</a:t>
            </a:r>
          </a:p>
          <a:p>
            <a:pPr lvl="1"/>
            <a:r>
              <a:rPr lang="en-US" altLang="en-US" dirty="0">
                <a:sym typeface="Wingdings" panose="05000000000000000000" pitchFamily="2" charset="2"/>
              </a:rPr>
              <a:t>Biting is a DFK/PK and send-off offense</a:t>
            </a:r>
          </a:p>
          <a:p>
            <a:pPr lvl="1"/>
            <a:r>
              <a:rPr lang="en-US" altLang="en-US" dirty="0">
                <a:sym typeface="Wingdings" panose="05000000000000000000" pitchFamily="2" charset="2"/>
              </a:rPr>
              <a:t>YC instead of RC for DOGSO if attempting to play the ball and a PK was awarded</a:t>
            </a:r>
          </a:p>
          <a:p>
            <a:pPr lvl="1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355AB4-2E38-49DD-98A8-23D4FB80C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Law changes since 2016/17: </a:t>
            </a:r>
          </a:p>
        </p:txBody>
      </p:sp>
    </p:spTree>
    <p:extLst>
      <p:ext uri="{BB962C8B-B14F-4D97-AF65-F5344CB8AC3E}">
        <p14:creationId xmlns:p14="http://schemas.microsoft.com/office/powerpoint/2010/main" val="3374641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F72C2-94D7-45EF-9279-89057D292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Lots of mechanical changes, but not much change in the way the game is played</a:t>
            </a:r>
          </a:p>
          <a:p>
            <a:r>
              <a:rPr lang="en-US" dirty="0"/>
              <a:t>Let’s WORK WITH other AYSO Team members (coaches, referees, administrators, spectators) to ease the transition</a:t>
            </a:r>
          </a:p>
          <a:p>
            <a:r>
              <a:rPr lang="en-US" dirty="0"/>
              <a:t>Let’s not go crazy!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9EF35E-DA22-41F9-AE0A-729A430C7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this all mean for AYSO?</a:t>
            </a:r>
          </a:p>
        </p:txBody>
      </p:sp>
    </p:spTree>
    <p:extLst>
      <p:ext uri="{BB962C8B-B14F-4D97-AF65-F5344CB8AC3E}">
        <p14:creationId xmlns:p14="http://schemas.microsoft.com/office/powerpoint/2010/main" val="193724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49436-88B2-40EF-B503-8E40A4C1CE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947664-7707-4488-8808-1EC0FF8E2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48652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0E4D2-17DE-4BE1-8FCD-5EC6114663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24000"/>
            <a:ext cx="11125200" cy="448627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Expansion of sanctioning of non-player actors associated with a team</a:t>
            </a:r>
          </a:p>
          <a:p>
            <a:pPr lvl="1"/>
            <a:r>
              <a:rPr lang="en-US" dirty="0"/>
              <a:t>Team officials</a:t>
            </a:r>
          </a:p>
          <a:p>
            <a:pPr lvl="1"/>
            <a:r>
              <a:rPr lang="en-US" dirty="0"/>
              <a:t>Substitutes &amp; substituted players</a:t>
            </a:r>
          </a:p>
          <a:p>
            <a:pPr lvl="1"/>
            <a:r>
              <a:rPr lang="en-US" dirty="0"/>
              <a:t>Sent-off players</a:t>
            </a:r>
          </a:p>
          <a:p>
            <a:r>
              <a:rPr lang="en-US" dirty="0"/>
              <a:t>Expansion of DFK/PK offences to include:</a:t>
            </a:r>
          </a:p>
          <a:p>
            <a:pPr lvl="1"/>
            <a:r>
              <a:rPr lang="en-US" dirty="0"/>
              <a:t>Non-player actors associated with a team</a:t>
            </a:r>
          </a:p>
          <a:p>
            <a:pPr lvl="2"/>
            <a:r>
              <a:rPr lang="en-US" dirty="0"/>
              <a:t>Substitutes, substituted players, sent-off players</a:t>
            </a:r>
          </a:p>
          <a:p>
            <a:pPr lvl="2"/>
            <a:r>
              <a:rPr lang="en-US" dirty="0"/>
              <a:t>Team officials</a:t>
            </a:r>
          </a:p>
          <a:p>
            <a:pPr lvl="1"/>
            <a:r>
              <a:rPr lang="en-US" dirty="0"/>
              <a:t>Events off the field of play</a:t>
            </a:r>
          </a:p>
          <a:p>
            <a:pPr lvl="1"/>
            <a:r>
              <a:rPr lang="en-US" dirty="0"/>
              <a:t>BUT – the ball MUST STILL be in play!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355AB4-2E38-49DD-98A8-23D4FB80C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Shift in philosophy since 2016/17: </a:t>
            </a:r>
          </a:p>
        </p:txBody>
      </p:sp>
    </p:spTree>
    <p:extLst>
      <p:ext uri="{BB962C8B-B14F-4D97-AF65-F5344CB8AC3E}">
        <p14:creationId xmlns:p14="http://schemas.microsoft.com/office/powerpoint/2010/main" val="1514347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257A7-D4F0-4590-8DBB-7589448B4A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9288"/>
            <a:ext cx="10515600" cy="3490912"/>
          </a:xfrm>
        </p:spPr>
        <p:txBody>
          <a:bodyPr>
            <a:normAutofit/>
          </a:bodyPr>
          <a:lstStyle/>
          <a:p>
            <a:r>
              <a:rPr lang="en-US" dirty="0"/>
              <a:t>Passed by IFAB Annual General Meeting March 2, 2019, in Aberdeen, Scotland</a:t>
            </a:r>
          </a:p>
          <a:p>
            <a:r>
              <a:rPr lang="en-US" dirty="0"/>
              <a:t>Many more relevant changes for us than in previous years!</a:t>
            </a:r>
          </a:p>
          <a:p>
            <a:r>
              <a:rPr lang="en-US" dirty="0"/>
              <a:t>Source: </a:t>
            </a:r>
            <a:r>
              <a:rPr lang="en-US" dirty="0">
                <a:hlinkClick r:id="rId2"/>
              </a:rPr>
              <a:t>www.theifab.com</a:t>
            </a:r>
            <a:endParaRPr lang="en-US" dirty="0"/>
          </a:p>
          <a:p>
            <a:r>
              <a:rPr lang="en-US" dirty="0"/>
              <a:t>AND there’s an app for that!</a:t>
            </a:r>
          </a:p>
          <a:p>
            <a:r>
              <a:rPr lang="en-US" dirty="0"/>
              <a:t>In force for AYSO on August 1, 2019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4B5055-A1D9-41D1-B2E9-4F72536E9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Law changes for 2019-2020</a:t>
            </a:r>
          </a:p>
        </p:txBody>
      </p:sp>
    </p:spTree>
    <p:extLst>
      <p:ext uri="{BB962C8B-B14F-4D97-AF65-F5344CB8AC3E}">
        <p14:creationId xmlns:p14="http://schemas.microsoft.com/office/powerpoint/2010/main" val="480775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4304A-F8C0-4B9E-AD5C-B019174F33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EE0849-C9A2-4109-BE9F-DBA5D7735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of the relevant changes are:</a:t>
            </a:r>
          </a:p>
        </p:txBody>
      </p:sp>
    </p:spTree>
    <p:extLst>
      <p:ext uri="{BB962C8B-B14F-4D97-AF65-F5344CB8AC3E}">
        <p14:creationId xmlns:p14="http://schemas.microsoft.com/office/powerpoint/2010/main" val="1910307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0C4B7-A53B-4744-8621-7DCFAB9583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Team winning the toss now chooses to:</a:t>
            </a:r>
          </a:p>
          <a:p>
            <a:pPr lvl="1"/>
            <a:r>
              <a:rPr lang="en-US" dirty="0"/>
              <a:t>Take the kick-off OR </a:t>
            </a:r>
          </a:p>
          <a:p>
            <a:pPr lvl="1"/>
            <a:r>
              <a:rPr lang="en-US" dirty="0"/>
              <a:t>Choose the goal to attack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6886B8-0444-4F81-BF98-BBCC6DCFE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coin toss</a:t>
            </a:r>
          </a:p>
        </p:txBody>
      </p:sp>
    </p:spTree>
    <p:extLst>
      <p:ext uri="{BB962C8B-B14F-4D97-AF65-F5344CB8AC3E}">
        <p14:creationId xmlns:p14="http://schemas.microsoft.com/office/powerpoint/2010/main" val="2466998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68CF72-6849-498E-AB10-885FBA321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Team officials (e.g. coaches) may be:</a:t>
            </a:r>
          </a:p>
          <a:p>
            <a:pPr lvl="1"/>
            <a:r>
              <a:rPr lang="en-US" dirty="0"/>
              <a:t>Warned</a:t>
            </a:r>
          </a:p>
          <a:p>
            <a:pPr lvl="1"/>
            <a:r>
              <a:rPr lang="en-US" dirty="0"/>
              <a:t>Cautioned &amp; shown the yellow card</a:t>
            </a:r>
          </a:p>
          <a:p>
            <a:pPr lvl="1"/>
            <a:r>
              <a:rPr lang="en-US" dirty="0"/>
              <a:t>Sent off &amp; shown the red card</a:t>
            </a:r>
          </a:p>
          <a:p>
            <a:r>
              <a:rPr lang="en-US" dirty="0"/>
              <a:t>If the offender can’t be identified, the senior coach gets the card</a:t>
            </a:r>
          </a:p>
          <a:p>
            <a:r>
              <a:rPr lang="en-US" dirty="0"/>
              <a:t>Some examples of each sanction are given in the Laws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71F7F4-FFD3-466C-B789-C8BADF89A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Disciplinary action against team officials</a:t>
            </a:r>
          </a:p>
        </p:txBody>
      </p:sp>
    </p:spTree>
    <p:extLst>
      <p:ext uri="{BB962C8B-B14F-4D97-AF65-F5344CB8AC3E}">
        <p14:creationId xmlns:p14="http://schemas.microsoft.com/office/powerpoint/2010/main" val="3549359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B8DDE7-BEBB-46B6-9192-7125F4C80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One-sided dropped balls mandated!</a:t>
            </a:r>
          </a:p>
          <a:p>
            <a:r>
              <a:rPr lang="en-US" dirty="0"/>
              <a:t>INSIDE THE PENALTY AREA: Drop the ball to the goalkeeper</a:t>
            </a:r>
          </a:p>
          <a:p>
            <a:r>
              <a:rPr lang="en-US" dirty="0"/>
              <a:t>OUTSIDE THE PENALTY AREA: Drop the ball</a:t>
            </a:r>
          </a:p>
          <a:p>
            <a:pPr lvl="1"/>
            <a:r>
              <a:rPr lang="en-US" dirty="0"/>
              <a:t>TO ONE PLAYER of the team that last touched the ball</a:t>
            </a:r>
          </a:p>
          <a:p>
            <a:pPr lvl="1"/>
            <a:r>
              <a:rPr lang="en-US" dirty="0"/>
              <a:t>AT THE POINT of the last touch</a:t>
            </a:r>
          </a:p>
          <a:p>
            <a:r>
              <a:rPr lang="en-US" dirty="0"/>
              <a:t>ALL OTHER PLAYERS (both teams) must be at least 4.5 yards away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2E21F1-EEC6-48C6-87E6-A4F3DB5B9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Dropped Ball</a:t>
            </a:r>
          </a:p>
        </p:txBody>
      </p:sp>
    </p:spTree>
    <p:extLst>
      <p:ext uri="{BB962C8B-B14F-4D97-AF65-F5344CB8AC3E}">
        <p14:creationId xmlns:p14="http://schemas.microsoft.com/office/powerpoint/2010/main" val="1642363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7C18F-F379-4848-B82B-10F6C3B71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DROP THE BALL if the ball touches a match official, stays on the field,  and</a:t>
            </a:r>
          </a:p>
          <a:p>
            <a:pPr lvl="1"/>
            <a:r>
              <a:rPr lang="en-US" dirty="0"/>
              <a:t>Goes into the goal</a:t>
            </a:r>
          </a:p>
          <a:p>
            <a:pPr lvl="1"/>
            <a:r>
              <a:rPr lang="en-US" dirty="0"/>
              <a:t>Team possession changes</a:t>
            </a:r>
          </a:p>
          <a:p>
            <a:pPr lvl="1"/>
            <a:r>
              <a:rPr lang="en-US" dirty="0"/>
              <a:t>A promising attack starts</a:t>
            </a:r>
          </a:p>
          <a:p>
            <a:r>
              <a:rPr lang="en-US" dirty="0"/>
              <a:t>WHERE it touched the match official, UNLESS that’s in the penalty area (in which case drop to the goalkeeper)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8A0DA8-44FA-462B-94F1-D6C176BB3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Ball hits a match official</a:t>
            </a:r>
          </a:p>
        </p:txBody>
      </p:sp>
    </p:spTree>
    <p:extLst>
      <p:ext uri="{BB962C8B-B14F-4D97-AF65-F5344CB8AC3E}">
        <p14:creationId xmlns:p14="http://schemas.microsoft.com/office/powerpoint/2010/main" val="2741621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ppt-wide-core-basic-5-16-19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4960</TotalTime>
  <Words>1126</Words>
  <Application>Microsoft Office PowerPoint</Application>
  <PresentationFormat>Widescreen</PresentationFormat>
  <Paragraphs>104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ppt-wide-core-basic-5-16-19</vt:lpstr>
      <vt:lpstr>Selected Law Changes 2019-20 (relevant to AYSO)</vt:lpstr>
      <vt:lpstr>Law changes since 2016/17: </vt:lpstr>
      <vt:lpstr>Shift in philosophy since 2016/17: </vt:lpstr>
      <vt:lpstr>Law changes for 2019-2020</vt:lpstr>
      <vt:lpstr>Some of the relevant changes are:</vt:lpstr>
      <vt:lpstr>The coin toss</vt:lpstr>
      <vt:lpstr>Disciplinary action against team officials</vt:lpstr>
      <vt:lpstr>Dropped Ball</vt:lpstr>
      <vt:lpstr>Ball hits a match official</vt:lpstr>
      <vt:lpstr>“Handball offence”</vt:lpstr>
      <vt:lpstr>Handling the ball (“Handball offence”) </vt:lpstr>
      <vt:lpstr>“Usually” is a “Handball Offence” when:</vt:lpstr>
      <vt:lpstr>NOT “Usually” a “Handball Offence” when: </vt:lpstr>
      <vt:lpstr>Handling the ball (Goalkeeper offences)</vt:lpstr>
      <vt:lpstr>No attackers in the wall</vt:lpstr>
      <vt:lpstr>Penalty kick modifications</vt:lpstr>
      <vt:lpstr>Goal kick &amp; defensive free kick</vt:lpstr>
      <vt:lpstr>Quick free kick</vt:lpstr>
      <vt:lpstr>Other changes</vt:lpstr>
      <vt:lpstr>What does this all mean for AYSO?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Yasmine Shehab</dc:creator>
  <cp:lastModifiedBy>Ben Murray</cp:lastModifiedBy>
  <cp:revision>301</cp:revision>
  <cp:lastPrinted>2019-06-21T01:47:01Z</cp:lastPrinted>
  <dcterms:created xsi:type="dcterms:W3CDTF">2008-06-30T18:50:07Z</dcterms:created>
  <dcterms:modified xsi:type="dcterms:W3CDTF">2019-06-25T18:08:31Z</dcterms:modified>
</cp:coreProperties>
</file>